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33CC"/>
    <a:srgbClr val="00CC00"/>
    <a:srgbClr val="FF3300"/>
    <a:srgbClr val="85DFFF"/>
    <a:srgbClr val="EE7700"/>
    <a:srgbClr val="A50021"/>
    <a:srgbClr val="000000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94648" autoAdjust="0"/>
  </p:normalViewPr>
  <p:slideViewPr>
    <p:cSldViewPr snapToGrid="0">
      <p:cViewPr varScale="1">
        <p:scale>
          <a:sx n="56" d="100"/>
          <a:sy n="56" d="100"/>
        </p:scale>
        <p:origin x="6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7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28232" y="8790057"/>
            <a:ext cx="429768" cy="353943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/>
          <a:p>
            <a:pPr algn="r"/>
            <a:fld id="{8867BAFA-F9AB-4560-A938-9DA49E6B9E45}" type="slidenum">
              <a:rPr lang="en-US" sz="1100">
                <a:solidFill>
                  <a:schemeClr val="tx1">
                    <a:tint val="75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2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93871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28232" y="8790057"/>
            <a:ext cx="429768" cy="353943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>
              <a:defRPr lang="en-US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1A0F3F3-8039-42C2-97FF-7B70D6AA907C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3361"/>
            <a:ext cx="54864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900" cap="all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Classify as Appropriate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8928468"/>
            <a:ext cx="54864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rgbClr val="00CC00"/>
                </a:solidFill>
                <a:effectLst>
                  <a:outerShdw blurRad="50800" dist="254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sz="900" cap="all" dirty="0">
                <a:solidFill>
                  <a:schemeClr val="tx1"/>
                </a:solidFill>
                <a:effectLst/>
              </a:rPr>
              <a:t>Classify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417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5888" indent="-115888" algn="l" defTabSz="914400" rtl="0" eaLnBrk="1" latinLnBrk="0" hangingPunct="1">
      <a:spcBef>
        <a:spcPts val="10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8925" indent="-1143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60375" indent="-115888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5475" indent="-1143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98513" indent="-115888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67" y="5209954"/>
            <a:ext cx="1533040" cy="155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10515600" cy="59093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7008"/>
            <a:ext cx="10515600" cy="400110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0" y="1825984"/>
            <a:ext cx="3193009" cy="31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9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4994"/>
            <a:ext cx="10515600" cy="5355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27513"/>
            <a:ext cx="10515600" cy="400110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(2-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3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100584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396651"/>
            <a:ext cx="12192000" cy="0"/>
          </a:xfrm>
          <a:prstGeom prst="line">
            <a:avLst/>
          </a:prstGeom>
          <a:ln w="38100">
            <a:solidFill>
              <a:srgbClr val="00C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" y="117256"/>
            <a:ext cx="1260741" cy="127785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" y="128469"/>
            <a:ext cx="1185975" cy="118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27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(2-line)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396651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1396651"/>
            <a:ext cx="12192000" cy="0"/>
          </a:xfrm>
          <a:prstGeom prst="line">
            <a:avLst/>
          </a:prstGeom>
          <a:ln w="38100">
            <a:solidFill>
              <a:srgbClr val="00C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" y="117256"/>
            <a:ext cx="1260741" cy="127785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" y="128469"/>
            <a:ext cx="1185975" cy="118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67" y="5209954"/>
            <a:ext cx="1533040" cy="155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85800"/>
            <a:ext cx="10515600" cy="59093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Closing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0" y="1825984"/>
            <a:ext cx="3193009" cy="31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6" y="0"/>
            <a:ext cx="12213212" cy="8778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877824"/>
            <a:ext cx="12192000" cy="0"/>
          </a:xfrm>
          <a:prstGeom prst="line">
            <a:avLst/>
          </a:prstGeom>
          <a:ln w="38100">
            <a:solidFill>
              <a:srgbClr val="00C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" y="117256"/>
            <a:ext cx="1260741" cy="127785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" y="128469"/>
            <a:ext cx="1185975" cy="118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100584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3375" y="6504057"/>
            <a:ext cx="428625" cy="353943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3DF8-EEEC-44F9-9340-B88C69386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4" r:id="rId5"/>
    <p:sldLayoutId id="2147483658" r:id="rId6"/>
    <p:sldLayoutId id="2147483655" r:id="rId7"/>
    <p:sldLayoutId id="2147483656" r:id="rId8"/>
    <p:sldLayoutId id="214748365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800" b="0" i="0" u="none" strike="noStrike" kern="1200" cap="none" spc="0" normalizeH="0" baseline="0" smtClean="0">
          <a:ln>
            <a:noFill/>
          </a:ln>
          <a:solidFill>
            <a:srgbClr val="44546A"/>
          </a:solidFill>
          <a:effectLst/>
          <a:uLnTx/>
          <a:uFillTx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tif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540109" y="3953562"/>
            <a:ext cx="2300703" cy="547550"/>
            <a:chOff x="6562751" y="3953562"/>
            <a:chExt cx="2300703" cy="547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510" r="8412" b="33961"/>
            <a:stretch/>
          </p:blipFill>
          <p:spPr>
            <a:xfrm>
              <a:off x="6562751" y="3953562"/>
              <a:ext cx="446933" cy="547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00542" y="3957579"/>
              <a:ext cx="1762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Signal:  Leaves Rustling. (0-10 dB</a:t>
              </a:r>
              <a:r>
                <a:rPr lang="en-US" sz="1200" dirty="0"/>
                <a:t>)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D387CD0-03CC-9D46-A478-0DDDDB054643}"/>
              </a:ext>
            </a:extLst>
          </p:cNvPr>
          <p:cNvSpPr txBox="1"/>
          <p:nvPr/>
        </p:nvSpPr>
        <p:spPr>
          <a:xfrm>
            <a:off x="6363856" y="4571471"/>
            <a:ext cx="2378823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0 dB = </a:t>
            </a:r>
            <a:r>
              <a:rPr lang="en-US" sz="1000" dirty="0" smtClean="0"/>
              <a:t> barely audible sound </a:t>
            </a:r>
          </a:p>
          <a:p>
            <a:r>
              <a:rPr lang="en-US" sz="1000" dirty="0" smtClean="0"/>
              <a:t>Every 10 dB increase </a:t>
            </a:r>
            <a:r>
              <a:rPr lang="en-US" sz="1000" dirty="0"/>
              <a:t>= </a:t>
            </a:r>
            <a:r>
              <a:rPr lang="en-US" sz="1000" dirty="0" smtClean="0"/>
              <a:t>factor of 10 power increase; i.e., 20 dB = 10X the power of 10 dB, 30 dB = 100X the power of 10 dB, etc.</a:t>
            </a:r>
            <a:endParaRPr lang="en-US" sz="1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472470" y="3953562"/>
            <a:ext cx="2364852" cy="527237"/>
            <a:chOff x="9472470" y="3953562"/>
            <a:chExt cx="2364852" cy="527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472470" y="3975775"/>
              <a:ext cx="481360" cy="50502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00696" y="3953562"/>
              <a:ext cx="173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Noise:  Jet </a:t>
              </a:r>
              <a:r>
                <a:rPr lang="en-US" sz="1400" dirty="0" smtClean="0"/>
                <a:t>Takeoff  </a:t>
              </a:r>
              <a:r>
                <a:rPr lang="en-US" sz="1400" dirty="0"/>
                <a:t>(140-150 dB)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183121" y="4950298"/>
            <a:ext cx="963798" cy="1658737"/>
            <a:chOff x="11183121" y="4950298"/>
            <a:chExt cx="963798" cy="1658737"/>
          </a:xfrm>
        </p:grpSpPr>
        <p:sp>
          <p:nvSpPr>
            <p:cNvPr id="14" name="TextBox 13"/>
            <p:cNvSpPr txBox="1"/>
            <p:nvPr/>
          </p:nvSpPr>
          <p:spPr>
            <a:xfrm>
              <a:off x="11238876" y="6085815"/>
              <a:ext cx="908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GPS </a:t>
              </a:r>
            </a:p>
            <a:p>
              <a:r>
                <a:rPr lang="en-US" sz="1400" dirty="0"/>
                <a:t>Receiver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183121" y="4950298"/>
              <a:ext cx="852041" cy="1059261"/>
              <a:chOff x="11119411" y="4752856"/>
              <a:chExt cx="940380" cy="115065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4611" y="5012268"/>
                <a:ext cx="375180" cy="757181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11292989" y="5733278"/>
                <a:ext cx="417860" cy="17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1135669" y="5574436"/>
                <a:ext cx="507795" cy="267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119411" y="5267623"/>
                <a:ext cx="450040" cy="16920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204222" y="4968646"/>
                <a:ext cx="416326" cy="27369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445192" y="4752856"/>
                <a:ext cx="248518" cy="293035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081" y="0"/>
            <a:ext cx="12192000" cy="6858000"/>
            <a:chOff x="0" y="0"/>
            <a:chExt cx="12192000" cy="68580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0" y="3565752"/>
              <a:ext cx="121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09360" y="0"/>
              <a:ext cx="40640" cy="685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1255896" y="3169920"/>
            <a:ext cx="547586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772584" y="3586098"/>
            <a:ext cx="29787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/>
              <a:t>GPS Signal vs. Ligado Noise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255896" y="3093581"/>
            <a:ext cx="547586" cy="352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465441" y="4602652"/>
            <a:ext cx="2675483" cy="2175269"/>
            <a:chOff x="8465441" y="4602652"/>
            <a:chExt cx="2675483" cy="2175269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F2D9D89-07EF-1045-8C99-713AA9A6FD77}"/>
                </a:ext>
              </a:extLst>
            </p:cNvPr>
            <p:cNvSpPr txBox="1"/>
            <p:nvPr/>
          </p:nvSpPr>
          <p:spPr>
            <a:xfrm>
              <a:off x="8465441" y="6470144"/>
              <a:ext cx="2675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Through the Noise of 100 Jets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0C88D1-E088-3946-B461-8E72D82AD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1320" y="4602652"/>
              <a:ext cx="2083726" cy="1844217"/>
            </a:xfrm>
            <a:prstGeom prst="rect">
              <a:avLst/>
            </a:prstGeom>
          </p:spPr>
        </p:pic>
      </p:grpSp>
      <p:sp>
        <p:nvSpPr>
          <p:cNvPr id="39" name="Lightning Bolt 38"/>
          <p:cNvSpPr/>
          <p:nvPr/>
        </p:nvSpPr>
        <p:spPr>
          <a:xfrm>
            <a:off x="1428593" y="1336096"/>
            <a:ext cx="444896" cy="22600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ghtning Bolt 42"/>
          <p:cNvSpPr/>
          <p:nvPr/>
        </p:nvSpPr>
        <p:spPr>
          <a:xfrm>
            <a:off x="1704986" y="695217"/>
            <a:ext cx="444896" cy="22600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ghtning Bolt 43"/>
          <p:cNvSpPr/>
          <p:nvPr/>
        </p:nvSpPr>
        <p:spPr>
          <a:xfrm>
            <a:off x="692072" y="1328732"/>
            <a:ext cx="444896" cy="22600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4416" y="7650"/>
            <a:ext cx="6186701" cy="3526659"/>
            <a:chOff x="34416" y="7650"/>
            <a:chExt cx="6186701" cy="3526659"/>
          </a:xfrm>
        </p:grpSpPr>
        <p:sp>
          <p:nvSpPr>
            <p:cNvPr id="54" name="Rectangle 53"/>
            <p:cNvSpPr/>
            <p:nvPr/>
          </p:nvSpPr>
          <p:spPr>
            <a:xfrm>
              <a:off x="2294280" y="7650"/>
              <a:ext cx="17063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What’s at Risk?</a:t>
              </a:r>
              <a:endParaRPr lang="en-US" sz="1600" b="1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4416" y="220877"/>
              <a:ext cx="6186701" cy="3313432"/>
              <a:chOff x="0" y="234574"/>
              <a:chExt cx="6186701" cy="331343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0" y="2609287"/>
                <a:ext cx="6186701" cy="93871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1400" dirty="0" smtClean="0"/>
                  <a:t>Developed for DoD, today the military is a minority user of GPS. 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en-US" sz="400" dirty="0" smtClean="0"/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GPS touches almost every part of the world economy; forecast to be a $146.4B industry by 2025.</a:t>
                </a: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36799" y="234574"/>
                <a:ext cx="5997845" cy="2412204"/>
                <a:chOff x="136799" y="234574"/>
                <a:chExt cx="5997845" cy="2412204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8781" y="234574"/>
                  <a:ext cx="1392030" cy="1044022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799" y="1806269"/>
                  <a:ext cx="1121954" cy="747970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75383" y="495015"/>
                  <a:ext cx="1028912" cy="682611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786" y="1794061"/>
                  <a:ext cx="872843" cy="669805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9645" y="510355"/>
                  <a:ext cx="971854" cy="544238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0040" y="1600809"/>
                  <a:ext cx="926676" cy="56499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21925" y="976402"/>
                  <a:ext cx="891224" cy="636588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88145" y="1008224"/>
                  <a:ext cx="1246499" cy="709851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97245" y="1122324"/>
                  <a:ext cx="1011489" cy="67465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15"/>
                <a:srcRect l="-4122" t="9507" r="17260"/>
                <a:stretch/>
              </p:blipFill>
              <p:spPr>
                <a:xfrm>
                  <a:off x="2244092" y="1690224"/>
                  <a:ext cx="881817" cy="956554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16"/>
                <a:srcRect r="46375"/>
                <a:stretch/>
              </p:blipFill>
              <p:spPr>
                <a:xfrm>
                  <a:off x="3519885" y="1633913"/>
                  <a:ext cx="490356" cy="1004231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46801" y="1708259"/>
                  <a:ext cx="942063" cy="63113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8"/>
          <a:srcRect t="18421" b="19123"/>
          <a:stretch/>
        </p:blipFill>
        <p:spPr>
          <a:xfrm>
            <a:off x="9400060" y="3032033"/>
            <a:ext cx="763046" cy="4765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/>
          <p:cNvGrpSpPr/>
          <p:nvPr/>
        </p:nvGrpSpPr>
        <p:grpSpPr>
          <a:xfrm>
            <a:off x="6370206" y="3953562"/>
            <a:ext cx="5783063" cy="2824359"/>
            <a:chOff x="6370206" y="3953562"/>
            <a:chExt cx="5783063" cy="28243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97123" y="5462703"/>
              <a:ext cx="1708404" cy="1306944"/>
              <a:chOff x="6497123" y="5462703"/>
              <a:chExt cx="1708404" cy="1306944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1DCA2C50-83EA-8E49-9578-049685E5FE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510" r="8412" b="33961"/>
              <a:stretch/>
            </p:blipFill>
            <p:spPr>
              <a:xfrm>
                <a:off x="7070993" y="5462703"/>
                <a:ext cx="459140" cy="562505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E26BD09-1EC2-9B46-90B7-171C0C7826CE}"/>
                  </a:ext>
                </a:extLst>
              </p:cNvPr>
              <p:cNvSpPr txBox="1"/>
              <p:nvPr/>
            </p:nvSpPr>
            <p:spPr>
              <a:xfrm>
                <a:off x="6497123" y="6030984"/>
                <a:ext cx="1708404" cy="738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With GPS, We are Trying to Hear Rustling Leaves…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546459" y="3953562"/>
              <a:ext cx="2300703" cy="547550"/>
              <a:chOff x="6562751" y="3953562"/>
              <a:chExt cx="2300703" cy="54755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t="1510" r="8412" b="33961"/>
              <a:stretch/>
            </p:blipFill>
            <p:spPr>
              <a:xfrm>
                <a:off x="6562751" y="3953562"/>
                <a:ext cx="446933" cy="547550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7100542" y="3957579"/>
                <a:ext cx="1762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Signal:  Leaves Rustling. (0-10 dB</a:t>
                </a:r>
                <a:r>
                  <a:rPr lang="en-US" sz="1200" dirty="0"/>
                  <a:t>)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D387CD0-03CC-9D46-A478-0DDDDB054643}"/>
                </a:ext>
              </a:extLst>
            </p:cNvPr>
            <p:cNvSpPr txBox="1"/>
            <p:nvPr/>
          </p:nvSpPr>
          <p:spPr>
            <a:xfrm>
              <a:off x="6370206" y="4571471"/>
              <a:ext cx="2378823" cy="86177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 dB = </a:t>
              </a:r>
              <a:r>
                <a:rPr lang="en-US" sz="1000" dirty="0" smtClean="0"/>
                <a:t> barely audible sound </a:t>
              </a:r>
            </a:p>
            <a:p>
              <a:r>
                <a:rPr lang="en-US" sz="1000" dirty="0" smtClean="0"/>
                <a:t>Every 10 dB increase </a:t>
              </a:r>
              <a:r>
                <a:rPr lang="en-US" sz="1000" dirty="0"/>
                <a:t>= </a:t>
              </a:r>
              <a:r>
                <a:rPr lang="en-US" sz="1000" dirty="0" smtClean="0"/>
                <a:t>factor of 10 power increase; i.e., 20 dB = 10X the power of 10 dB, 30 dB = 100X the power of 10 dB, etc.</a:t>
              </a:r>
              <a:endParaRPr lang="en-US" sz="1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478820" y="3953562"/>
              <a:ext cx="2364852" cy="527237"/>
              <a:chOff x="9472470" y="3953562"/>
              <a:chExt cx="2364852" cy="527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472470" y="3975775"/>
                <a:ext cx="481360" cy="505024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0100696" y="3953562"/>
                <a:ext cx="1736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Noise:  Jet </a:t>
                </a:r>
                <a:r>
                  <a:rPr lang="en-US" sz="1400" dirty="0" smtClean="0"/>
                  <a:t>Takeoff  </a:t>
                </a:r>
                <a:r>
                  <a:rPr lang="en-US" sz="1400" dirty="0"/>
                  <a:t>(140-150 dB)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1189471" y="4950298"/>
              <a:ext cx="963798" cy="1658737"/>
              <a:chOff x="11183121" y="4950298"/>
              <a:chExt cx="963798" cy="165873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1238876" y="6085815"/>
                <a:ext cx="908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GPS </a:t>
                </a:r>
              </a:p>
              <a:p>
                <a:r>
                  <a:rPr lang="en-US" sz="1400" dirty="0"/>
                  <a:t>Receiver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1183121" y="4950298"/>
                <a:ext cx="852041" cy="1059261"/>
                <a:chOff x="11119411" y="4752856"/>
                <a:chExt cx="940380" cy="1150651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684611" y="5012268"/>
                  <a:ext cx="375180" cy="757181"/>
                </a:xfrm>
                <a:prstGeom prst="rect">
                  <a:avLst/>
                </a:prstGeom>
              </p:spPr>
            </p:pic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11292989" y="5733278"/>
                  <a:ext cx="417860" cy="17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1135669" y="5574436"/>
                  <a:ext cx="507795" cy="2671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1119411" y="5267623"/>
                  <a:ext cx="450040" cy="16920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1204222" y="4968646"/>
                  <a:ext cx="416326" cy="27369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1445192" y="4752856"/>
                  <a:ext cx="248518" cy="29303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Group 76"/>
            <p:cNvGrpSpPr/>
            <p:nvPr/>
          </p:nvGrpSpPr>
          <p:grpSpPr>
            <a:xfrm>
              <a:off x="8471791" y="4602652"/>
              <a:ext cx="2675483" cy="2175269"/>
              <a:chOff x="8465441" y="4602652"/>
              <a:chExt cx="2675483" cy="2175269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F2D9D89-07EF-1045-8C99-713AA9A6FD77}"/>
                  </a:ext>
                </a:extLst>
              </p:cNvPr>
              <p:cNvSpPr txBox="1"/>
              <p:nvPr/>
            </p:nvSpPr>
            <p:spPr>
              <a:xfrm>
                <a:off x="8465441" y="6470144"/>
                <a:ext cx="26754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Through the Noise of 100 Jets</a:t>
                </a: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C0C88D1-E088-3946-B461-8E72D82AD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1320" y="4602652"/>
                <a:ext cx="2083726" cy="1844217"/>
              </a:xfrm>
              <a:prstGeom prst="rect">
                <a:avLst/>
              </a:prstGeom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63344" y="3563373"/>
            <a:ext cx="6143591" cy="3267366"/>
            <a:chOff x="63344" y="3563373"/>
            <a:chExt cx="6143591" cy="3267366"/>
          </a:xfrm>
        </p:grpSpPr>
        <p:sp>
          <p:nvSpPr>
            <p:cNvPr id="57" name="Rectangle 56"/>
            <p:cNvSpPr/>
            <p:nvPr/>
          </p:nvSpPr>
          <p:spPr>
            <a:xfrm>
              <a:off x="2380614" y="3563373"/>
              <a:ext cx="140455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600" b="1" dirty="0" err="1" smtClean="0"/>
                <a:t>Mythbusters</a:t>
              </a:r>
              <a:endParaRPr lang="en-US" sz="1600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344" y="3814529"/>
              <a:ext cx="6143591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Myth:</a:t>
              </a:r>
              <a:r>
                <a:rPr lang="en-US" sz="1400" dirty="0" smtClean="0"/>
                <a:t>  Ligado is critical to the U.S. 5G build-out.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u="sng" dirty="0" smtClean="0">
                  <a:solidFill>
                    <a:srgbClr val="0070C0"/>
                  </a:solidFill>
                </a:rPr>
                <a:t>Fact</a:t>
              </a:r>
              <a:r>
                <a:rPr lang="en-US" sz="1400" b="1" dirty="0" smtClean="0">
                  <a:solidFill>
                    <a:srgbClr val="0070C0"/>
                  </a:solidFill>
                </a:rPr>
                <a:t>:</a:t>
              </a:r>
              <a:r>
                <a:rPr lang="en-US" sz="1400" dirty="0" smtClean="0">
                  <a:solidFill>
                    <a:srgbClr val="0070C0"/>
                  </a:solidFill>
                </a:rPr>
                <a:t>  Ligado has &lt; 3% of sub-6 GHz spectrum in use today; Ligado’s presence or absence will make no significant difference in U.S. 5G</a:t>
              </a:r>
              <a:r>
                <a:rPr lang="en-US" sz="1400" dirty="0" smtClean="0"/>
                <a:t>. </a:t>
              </a:r>
            </a:p>
            <a:p>
              <a:endParaRPr lang="en-US" sz="400" dirty="0" smtClean="0"/>
            </a:p>
            <a:p>
              <a:r>
                <a:rPr lang="en-US" sz="1400" b="1" dirty="0" smtClean="0"/>
                <a:t>Myth: </a:t>
              </a:r>
              <a:r>
                <a:rPr lang="en-US" sz="1400" dirty="0" smtClean="0"/>
                <a:t> DoT testing was flawed; it did not assess receiver performance against a Ligado transmitter.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u="sng" dirty="0" smtClean="0">
                  <a:solidFill>
                    <a:srgbClr val="0070C0"/>
                  </a:solidFill>
                </a:rPr>
                <a:t>Fact</a:t>
              </a:r>
              <a:r>
                <a:rPr lang="en-US" sz="1400" b="1" dirty="0" smtClean="0">
                  <a:solidFill>
                    <a:srgbClr val="0070C0"/>
                  </a:solidFill>
                </a:rPr>
                <a:t>:</a:t>
              </a:r>
              <a:r>
                <a:rPr lang="en-US" sz="1400" dirty="0" smtClean="0">
                  <a:solidFill>
                    <a:srgbClr val="0070C0"/>
                  </a:solidFill>
                </a:rPr>
                <a:t>  DoT testing addressed </a:t>
              </a:r>
              <a:r>
                <a:rPr lang="en-US" sz="1400" i="1" dirty="0" smtClean="0">
                  <a:solidFill>
                    <a:srgbClr val="0070C0"/>
                  </a:solidFill>
                </a:rPr>
                <a:t>protection of the assigned GPS band</a:t>
              </a:r>
              <a:r>
                <a:rPr lang="en-US" sz="1400" dirty="0" smtClean="0">
                  <a:solidFill>
                    <a:srgbClr val="0070C0"/>
                  </a:solidFill>
                </a:rPr>
                <a:t> for all receivers, not a scenario dependent, artificial environment of one receiver and one transmitter.</a:t>
              </a:r>
            </a:p>
            <a:p>
              <a:endParaRPr lang="en-US" sz="400" dirty="0" smtClean="0">
                <a:solidFill>
                  <a:srgbClr val="0070C0"/>
                </a:solidFill>
              </a:endParaRPr>
            </a:p>
            <a:p>
              <a:r>
                <a:rPr lang="en-US" sz="1400" b="1" dirty="0" smtClean="0"/>
                <a:t>Myth: </a:t>
              </a:r>
              <a:r>
                <a:rPr lang="en-US" sz="1400" dirty="0" smtClean="0"/>
                <a:t> Ligado stations are like a 10 W bulb; cannot interfere with GPS.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u="sng" dirty="0" smtClean="0">
                  <a:solidFill>
                    <a:srgbClr val="0070C0"/>
                  </a:solidFill>
                </a:rPr>
                <a:t>Fact</a:t>
              </a:r>
              <a:r>
                <a:rPr lang="en-US" sz="1400" b="1" dirty="0" smtClean="0">
                  <a:solidFill>
                    <a:srgbClr val="0070C0"/>
                  </a:solidFill>
                </a:rPr>
                <a:t>:</a:t>
              </a:r>
              <a:r>
                <a:rPr lang="en-US" sz="1400" dirty="0" smtClean="0">
                  <a:solidFill>
                    <a:srgbClr val="0070C0"/>
                  </a:solidFill>
                </a:rPr>
                <a:t>  Power </a:t>
              </a:r>
              <a:r>
                <a:rPr lang="en-US" sz="1400" i="1" dirty="0" smtClean="0">
                  <a:solidFill>
                    <a:srgbClr val="0070C0"/>
                  </a:solidFill>
                </a:rPr>
                <a:t>in the assigned band </a:t>
              </a:r>
              <a:r>
                <a:rPr lang="en-US" sz="1400" dirty="0" smtClean="0">
                  <a:solidFill>
                    <a:srgbClr val="0070C0"/>
                  </a:solidFill>
                </a:rPr>
                <a:t>is what matters.  A 10 W bulb is 350 dB brighter than objects the Hubble Telescope can see, and will totally blind it.  To a GPS receiver, a 10 W in-band transmitter is 170 dB “brighter” than a GPS signal, and will “blind” it.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8224135" y="11727"/>
            <a:ext cx="219322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/>
              <a:t>How is GPS </a:t>
            </a:r>
            <a:r>
              <a:rPr lang="en-US" sz="1600" b="1" dirty="0"/>
              <a:t>at </a:t>
            </a:r>
            <a:r>
              <a:rPr lang="en-US" sz="1600" b="1" dirty="0" smtClean="0"/>
              <a:t>Risk</a:t>
            </a:r>
            <a:r>
              <a:rPr lang="en-US" sz="1600" b="1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4840" y="278415"/>
            <a:ext cx="584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GPS </a:t>
            </a:r>
            <a:r>
              <a:rPr lang="en-US" sz="1400" dirty="0"/>
              <a:t>infrastructure designed under </a:t>
            </a:r>
            <a:r>
              <a:rPr lang="en-US" sz="1400" dirty="0" smtClean="0"/>
              <a:t>ground </a:t>
            </a:r>
            <a:r>
              <a:rPr lang="en-US" sz="1400" dirty="0"/>
              <a:t>rules </a:t>
            </a:r>
            <a:r>
              <a:rPr lang="en-US" sz="1400" dirty="0" smtClean="0"/>
              <a:t>intended for sharing with satellite operations and services (low power).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Signals from space are extraordinarily weak; a Ligado base station is much stronger than GPS and overwhelms GPS signal</a:t>
            </a:r>
          </a:p>
          <a:p>
            <a:pPr marL="285750" indent="-285750">
              <a:buFontTx/>
              <a:buChar char="-"/>
            </a:pPr>
            <a:endParaRPr lang="en-US" sz="400" dirty="0" smtClean="0">
              <a:solidFill>
                <a:srgbClr val="0070C0"/>
              </a:solidFill>
            </a:endParaRPr>
          </a:p>
          <a:p>
            <a:r>
              <a:rPr lang="en-US" sz="1400" dirty="0" smtClean="0"/>
              <a:t>FCC wants to move the goal posts by allowing terrestrial transmitters in a space communications band despite unanimous Federal opposition.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Federal </a:t>
            </a:r>
            <a:r>
              <a:rPr lang="en-US" sz="1400" dirty="0">
                <a:solidFill>
                  <a:srgbClr val="0070C0"/>
                </a:solidFill>
              </a:rPr>
              <a:t>agency testing and analysis prove interference </a:t>
            </a:r>
            <a:r>
              <a:rPr lang="en-US" sz="1400" dirty="0" smtClean="0">
                <a:solidFill>
                  <a:srgbClr val="0070C0"/>
                </a:solidFill>
              </a:rPr>
              <a:t>with GPS receivers will occur.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en-US" sz="400" dirty="0">
              <a:solidFill>
                <a:srgbClr val="0070C0"/>
              </a:solidFill>
            </a:endParaRPr>
          </a:p>
          <a:p>
            <a:r>
              <a:rPr lang="en-US" sz="1400" dirty="0"/>
              <a:t>National impact; ceding GPS </a:t>
            </a:r>
            <a:r>
              <a:rPr lang="en-US" sz="1400" dirty="0" smtClean="0"/>
              <a:t>world primacy and a $100+B industry </a:t>
            </a:r>
            <a:r>
              <a:rPr lang="en-US" sz="1400" dirty="0"/>
              <a:t>to China and </a:t>
            </a:r>
            <a:r>
              <a:rPr lang="en-US" sz="1400" dirty="0" smtClean="0"/>
              <a:t>Russia.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Replacement of U.S. GPS base is a huge opportunity.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Adversary systems (</a:t>
            </a:r>
            <a:r>
              <a:rPr lang="en-US" sz="1400" dirty="0" err="1" smtClean="0">
                <a:solidFill>
                  <a:srgbClr val="0070C0"/>
                </a:solidFill>
              </a:rPr>
              <a:t>BeiDou</a:t>
            </a:r>
            <a:r>
              <a:rPr lang="en-US" sz="1400" dirty="0" smtClean="0">
                <a:solidFill>
                  <a:srgbClr val="0070C0"/>
                </a:solidFill>
              </a:rPr>
              <a:t>, GLONASS) unaffected.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59556" y="3042089"/>
            <a:ext cx="726265" cy="483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068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DoD_CIO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D55121"/>
      </a:accent1>
      <a:accent2>
        <a:srgbClr val="38A48C"/>
      </a:accent2>
      <a:accent3>
        <a:srgbClr val="159097"/>
      </a:accent3>
      <a:accent4>
        <a:srgbClr val="00C4EC"/>
      </a:accent4>
      <a:accent5>
        <a:srgbClr val="1B557A"/>
      </a:accent5>
      <a:accent6>
        <a:srgbClr val="26265C"/>
      </a:accent6>
      <a:hlink>
        <a:srgbClr val="571C56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D_CIO_Template_16x9_030620" id="{7940FCEC-E8E1-4D5A-B840-36A494AF87D6}" vid="{C99C22EF-2FE7-48AF-862D-744E9F894411}"/>
    </a:ext>
  </a:extLst>
</a:theme>
</file>

<file path=ppt/theme/theme2.xml><?xml version="1.0" encoding="utf-8"?>
<a:theme xmlns:a="http://schemas.openxmlformats.org/drawingml/2006/main" name="Office Theme">
  <a:themeElements>
    <a:clrScheme name="DoD_CIO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D55121"/>
      </a:accent1>
      <a:accent2>
        <a:srgbClr val="38A48C"/>
      </a:accent2>
      <a:accent3>
        <a:srgbClr val="159097"/>
      </a:accent3>
      <a:accent4>
        <a:srgbClr val="00C4EC"/>
      </a:accent4>
      <a:accent5>
        <a:srgbClr val="1B557A"/>
      </a:accent5>
      <a:accent6>
        <a:srgbClr val="26265C"/>
      </a:accent6>
      <a:hlink>
        <a:srgbClr val="571C56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DoD_CIO_Template_16x9_030620</Template>
  <TotalTime>3269</TotalTime>
  <Words>469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Arial Narrow</vt:lpstr>
      <vt:lpstr>Calibri</vt:lpstr>
      <vt:lpstr>Office Theme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Callahan, Joseph M (Joe) CTR OSD DOD CIO (USA)</dc:creator>
  <cp:lastModifiedBy>Whited, Joseph J CTR OSD OUSD R&amp;E (USA)</cp:lastModifiedBy>
  <cp:revision>108</cp:revision>
  <dcterms:created xsi:type="dcterms:W3CDTF">2020-04-29T17:56:31Z</dcterms:created>
  <dcterms:modified xsi:type="dcterms:W3CDTF">2020-05-04T16:36:15Z</dcterms:modified>
</cp:coreProperties>
</file>